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804" r:id="rId1"/>
  </p:sldMasterIdLst>
  <p:sldIdLst>
    <p:sldId id="256" r:id="rId2"/>
    <p:sldId id="268" r:id="rId3"/>
    <p:sldId id="270" r:id="rId4"/>
    <p:sldId id="272" r:id="rId5"/>
    <p:sldId id="273" r:id="rId6"/>
    <p:sldId id="271" r:id="rId7"/>
    <p:sldId id="276" r:id="rId8"/>
    <p:sldId id="277" r:id="rId9"/>
    <p:sldId id="269" r:id="rId10"/>
    <p:sldId id="278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747" autoAdjust="0"/>
  </p:normalViewPr>
  <p:slideViewPr>
    <p:cSldViewPr>
      <p:cViewPr varScale="1">
        <p:scale>
          <a:sx n="63" d="100"/>
          <a:sy n="63" d="100"/>
        </p:scale>
        <p:origin x="-1596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11.02.2024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11.02.2024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11.02.2024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11.02.2024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11.02.2024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11.02.2024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11.02.2024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11.02.2024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11.02.2024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11.02.2024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11.02.2024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11.02.2024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mailto:info-atu@bk.ru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mailto:info-atu@bk.ru" TargetMode="External"/><Relationship Id="rId2" Type="http://schemas.openxmlformats.org/officeDocument/2006/relationships/hyperlink" Target="https://disk.yandex.ru/d/Pnc4kdXdePPXKg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920286" y="836712"/>
            <a:ext cx="6944166" cy="51090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200" b="1" dirty="0" smtClean="0"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ea typeface="+mj-ea"/>
              <a:cs typeface="+mj-cs"/>
            </a:endParaRPr>
          </a:p>
          <a:p>
            <a:pPr algn="ctr"/>
            <a:endParaRPr lang="ru-RU" sz="2200" b="1" dirty="0"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ea typeface="+mj-ea"/>
              <a:cs typeface="+mj-cs"/>
            </a:endParaRPr>
          </a:p>
          <a:p>
            <a:pPr algn="ctr"/>
            <a:r>
              <a:rPr lang="ru-RU" sz="2400" b="1" dirty="0" smtClean="0"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ea typeface="+mj-ea"/>
                <a:cs typeface="+mj-cs"/>
              </a:rPr>
              <a:t>АССОЦИАЦИЯ ТАМОЖЕННЫХ ЮРИСТОВ</a:t>
            </a:r>
          </a:p>
          <a:p>
            <a:pPr algn="ctr"/>
            <a:r>
              <a:rPr lang="ru-RU" sz="2400" b="1" dirty="0" smtClean="0"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ea typeface="+mj-ea"/>
                <a:cs typeface="+mj-cs"/>
              </a:rPr>
              <a:t>(ИНН</a:t>
            </a:r>
            <a:r>
              <a:rPr lang="en-US" sz="2400" b="1" dirty="0" smtClean="0"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ea typeface="+mj-ea"/>
                <a:cs typeface="+mj-cs"/>
              </a:rPr>
              <a:t>:</a:t>
            </a:r>
            <a:r>
              <a:rPr lang="ru-RU" sz="2400" b="1" dirty="0" smtClean="0"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ea typeface="+mj-ea"/>
                <a:cs typeface="+mj-cs"/>
              </a:rPr>
              <a:t> 9721225159</a:t>
            </a:r>
            <a:r>
              <a:rPr lang="ru-RU" sz="2400" b="1" dirty="0"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ea typeface="+mj-ea"/>
                <a:cs typeface="+mj-cs"/>
              </a:rPr>
              <a:t>)</a:t>
            </a:r>
            <a:endParaRPr lang="ru-RU" sz="2400" b="1" dirty="0" smtClean="0"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ea typeface="+mj-ea"/>
              <a:cs typeface="+mj-cs"/>
            </a:endParaRPr>
          </a:p>
          <a:p>
            <a:pPr algn="ctr"/>
            <a:endParaRPr lang="ru-RU" sz="2400" b="1" dirty="0"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ea typeface="+mj-ea"/>
              <a:cs typeface="+mj-cs"/>
            </a:endParaRPr>
          </a:p>
          <a:p>
            <a:pPr marL="342900" indent="-342900" algn="ctr">
              <a:buFontTx/>
              <a:buChar char="-"/>
            </a:pPr>
            <a:r>
              <a:rPr lang="ru-RU" sz="2400" dirty="0" smtClean="0"/>
              <a:t>объединение  </a:t>
            </a:r>
            <a:r>
              <a:rPr lang="ru-RU" sz="2400" dirty="0"/>
              <a:t>юридических лиц и граждан, созданное  для  представления и защиты общих, в том числе профессиональных, интересов в связи с достижением целей, предусмотренных </a:t>
            </a:r>
            <a:r>
              <a:rPr lang="ru-RU" sz="2400" dirty="0" smtClean="0"/>
              <a:t>Уставом</a:t>
            </a:r>
          </a:p>
          <a:p>
            <a:pPr marL="342900" indent="-342900" algn="ctr">
              <a:buFontTx/>
              <a:buChar char="-"/>
            </a:pPr>
            <a:endParaRPr lang="ru-RU" sz="2400" b="1" dirty="0"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ea typeface="+mj-ea"/>
              <a:cs typeface="+mj-cs"/>
            </a:endParaRPr>
          </a:p>
          <a:p>
            <a:pPr marL="342900" indent="-342900" algn="ctr">
              <a:buFontTx/>
              <a:buChar char="-"/>
            </a:pPr>
            <a:endParaRPr lang="ru-RU" sz="2400" b="1" dirty="0"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ea typeface="+mj-ea"/>
              <a:cs typeface="+mj-cs"/>
            </a:endParaRPr>
          </a:p>
          <a:p>
            <a:pPr algn="ctr"/>
            <a:endParaRPr lang="ru-RU" sz="2400" b="1" dirty="0" smtClean="0"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ea typeface="+mj-ea"/>
              <a:cs typeface="+mj-cs"/>
            </a:endParaRPr>
          </a:p>
          <a:p>
            <a:pPr algn="ctr"/>
            <a:endParaRPr lang="ru-RU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611560" y="4077072"/>
            <a:ext cx="7488832" cy="2376264"/>
          </a:xfrm>
        </p:spPr>
        <p:txBody>
          <a:bodyPr>
            <a:normAutofit/>
          </a:bodyPr>
          <a:lstStyle/>
          <a:p>
            <a:pPr algn="r"/>
            <a:endParaRPr lang="ru-RU" dirty="0" smtClean="0">
              <a:solidFill>
                <a:schemeClr val="tx1"/>
              </a:solidFill>
            </a:endParaRPr>
          </a:p>
          <a:p>
            <a:pPr algn="r"/>
            <a:endParaRPr lang="ru-RU" sz="2900" dirty="0" smtClean="0">
              <a:solidFill>
                <a:schemeClr val="tx1"/>
              </a:solidFill>
            </a:endParaRPr>
          </a:p>
          <a:p>
            <a:pPr algn="r"/>
            <a:endParaRPr lang="ru-RU" sz="2900" dirty="0">
              <a:solidFill>
                <a:schemeClr val="tx1"/>
              </a:solidFill>
            </a:endParaRPr>
          </a:p>
          <a:p>
            <a:pPr algn="ctr"/>
            <a:r>
              <a:rPr lang="ru-RU" sz="2400" dirty="0" smtClean="0">
                <a:solidFill>
                  <a:schemeClr val="tx1"/>
                </a:solidFill>
              </a:rPr>
              <a:t>        Место нахождения – г. Москва</a:t>
            </a:r>
          </a:p>
          <a:p>
            <a:pPr algn="r"/>
            <a:endParaRPr lang="ru-RU" dirty="0"/>
          </a:p>
        </p:txBody>
      </p:sp>
      <p:pic>
        <p:nvPicPr>
          <p:cNvPr id="1026" name="Picture 2" descr="C:\Users\User\PAVEL\НКО АТЮ\АССОЦИАЦИЯ\4_ИС АТЮ\Логотип. АТЮ-7 - прозрачный фон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32656"/>
            <a:ext cx="1209328" cy="1292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66781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920286" y="836712"/>
            <a:ext cx="6944166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200" b="1" dirty="0" smtClean="0"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ea typeface="+mj-ea"/>
              <a:cs typeface="+mj-cs"/>
            </a:endParaRPr>
          </a:p>
          <a:p>
            <a:pPr algn="ctr"/>
            <a:endParaRPr lang="ru-RU" sz="2200" b="1" dirty="0"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ea typeface="+mj-ea"/>
              <a:cs typeface="+mj-cs"/>
            </a:endParaRPr>
          </a:p>
          <a:p>
            <a:pPr algn="ctr"/>
            <a:endParaRPr lang="ru-RU" sz="2200" b="1" dirty="0" smtClean="0"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ea typeface="+mj-ea"/>
              <a:cs typeface="+mj-cs"/>
            </a:endParaRPr>
          </a:p>
          <a:p>
            <a:pPr algn="ctr"/>
            <a:endParaRPr lang="ru-RU" sz="2200" b="1" dirty="0"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ea typeface="+mj-ea"/>
              <a:cs typeface="+mj-cs"/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611560" y="836712"/>
            <a:ext cx="7488832" cy="4802088"/>
          </a:xfrm>
        </p:spPr>
        <p:txBody>
          <a:bodyPr>
            <a:normAutofit/>
          </a:bodyPr>
          <a:lstStyle/>
          <a:p>
            <a:pPr algn="r"/>
            <a:endParaRPr lang="ru-RU" dirty="0" smtClean="0">
              <a:solidFill>
                <a:schemeClr val="tx1"/>
              </a:solidFill>
            </a:endParaRPr>
          </a:p>
          <a:p>
            <a:pPr algn="r"/>
            <a:endParaRPr lang="ru-RU" dirty="0" smtClean="0">
              <a:solidFill>
                <a:schemeClr val="tx1"/>
              </a:solidFill>
            </a:endParaRPr>
          </a:p>
          <a:p>
            <a:pPr algn="r"/>
            <a:endParaRPr lang="ru-RU" sz="2900" dirty="0" smtClean="0">
              <a:solidFill>
                <a:schemeClr val="tx1"/>
              </a:solidFill>
            </a:endParaRPr>
          </a:p>
          <a:p>
            <a:pPr algn="r"/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1964453" y="332656"/>
            <a:ext cx="48558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        Основные сведения об организации</a:t>
            </a:r>
            <a:endParaRPr lang="ru-RU" b="1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8483909"/>
              </p:ext>
            </p:extLst>
          </p:nvPr>
        </p:nvGraphicFramePr>
        <p:xfrm>
          <a:off x="920286" y="903179"/>
          <a:ext cx="7468138" cy="4767072"/>
        </p:xfrm>
        <a:graphic>
          <a:graphicData uri="http://schemas.openxmlformats.org/drawingml/2006/table">
            <a:tbl>
              <a:tblPr firstRow="1" firstCol="1" bandRow="1" bandCol="1"/>
              <a:tblGrid>
                <a:gridCol w="3775639"/>
                <a:gridCol w="3692499"/>
              </a:tblGrid>
              <a:tr h="9153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Полное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Наименование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004" marR="540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На русском языке: 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Ассоциация таможенных юристов</a:t>
                      </a:r>
                      <a:r>
                        <a:rPr lang="ru-RU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На английском языке</a:t>
                      </a:r>
                      <a:r>
                        <a:rPr lang="en-US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: 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Association of Customs Lawyers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004" marR="540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6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4670" algn="l"/>
                        </a:tabLs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Юридический адрес	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004" marR="540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109462, г. Москва, Волжский бул., д. 41, корп. 2, стр. 1, помещение 1Н/2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004" marR="540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719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Фактический адрес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004" marR="540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107078, г. Москва, ул. Садовая-Спасская, д. 1/2, к. 4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004" marR="540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603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ИНН/КПП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004" marR="540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9721225159 / 772101001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004" marR="540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603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ОГРН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004" marR="540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1247700030313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004" marR="540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603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Расчётный счет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004" marR="540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40703810840000000318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004" marR="540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603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Корреспондентский счет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004" marR="540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30101810400000000225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004" marR="540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603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БИК банка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004" marR="540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044525225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004" marR="540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603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Банк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004" marR="540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ПАО Сбербанк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004" marR="540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206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Председатель Правления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004" marR="540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Сафоненков Павел Николаевич.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Действует на основании Устава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004" marR="540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603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E-</a:t>
                      </a:r>
                      <a:r>
                        <a:rPr lang="ru-RU" sz="1600" b="1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mail</a:t>
                      </a:r>
                      <a:r>
                        <a:rPr lang="ru-RU" sz="16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: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004" marR="540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info-atu@bk.ru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004" marR="540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699118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920286" y="836712"/>
            <a:ext cx="6944166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200" b="1" dirty="0" smtClean="0"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ea typeface="+mj-ea"/>
              <a:cs typeface="+mj-cs"/>
            </a:endParaRPr>
          </a:p>
          <a:p>
            <a:pPr algn="ctr"/>
            <a:endParaRPr lang="ru-RU" sz="2200" b="1" dirty="0"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ea typeface="+mj-ea"/>
              <a:cs typeface="+mj-cs"/>
            </a:endParaRPr>
          </a:p>
          <a:p>
            <a:pPr algn="ctr"/>
            <a:endParaRPr lang="ru-RU" sz="2200" b="1" dirty="0" smtClean="0"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ea typeface="+mj-ea"/>
              <a:cs typeface="+mj-cs"/>
            </a:endParaRPr>
          </a:p>
          <a:p>
            <a:pPr algn="ctr"/>
            <a:endParaRPr lang="ru-RU" sz="2200" b="1" dirty="0"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ea typeface="+mj-ea"/>
              <a:cs typeface="+mj-cs"/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611560" y="836712"/>
            <a:ext cx="7488832" cy="4802088"/>
          </a:xfrm>
        </p:spPr>
        <p:txBody>
          <a:bodyPr>
            <a:normAutofit/>
          </a:bodyPr>
          <a:lstStyle/>
          <a:p>
            <a:pPr algn="r"/>
            <a:endParaRPr lang="ru-RU" dirty="0" smtClean="0">
              <a:solidFill>
                <a:schemeClr val="tx1"/>
              </a:solidFill>
            </a:endParaRPr>
          </a:p>
          <a:p>
            <a:pPr algn="r"/>
            <a:endParaRPr lang="ru-RU" dirty="0" smtClean="0">
              <a:solidFill>
                <a:schemeClr val="tx1"/>
              </a:solidFill>
            </a:endParaRPr>
          </a:p>
          <a:p>
            <a:pPr algn="r"/>
            <a:endParaRPr lang="ru-RU" sz="2900" dirty="0" smtClean="0">
              <a:solidFill>
                <a:schemeClr val="tx1"/>
              </a:solidFill>
            </a:endParaRPr>
          </a:p>
          <a:p>
            <a:pPr algn="r"/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379592" y="-80724"/>
            <a:ext cx="8424936" cy="6863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            </a:t>
            </a:r>
            <a:r>
              <a:rPr lang="ru-RU" sz="1000" b="1" dirty="0" smtClean="0"/>
              <a:t>            </a:t>
            </a:r>
          </a:p>
          <a:p>
            <a:pPr algn="ctr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создания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деятельности Ассоциации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</a:p>
          <a:p>
            <a:pPr algn="ctr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представление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защита общих, в том числе профессиональных, интересов юристов, работающих в сфере таможенных отношений и внешнеэкономической деятельности, в том числе для достижения следующих общественно полезных целей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ctr"/>
            <a:endParaRPr lang="ru-RU" sz="1400" dirty="0">
              <a:latin typeface="+mj-lt"/>
            </a:endParaRPr>
          </a:p>
          <a:p>
            <a:pPr marL="285750" lvl="0" indent="-285750" algn="just">
              <a:buFont typeface="Wingdings" panose="05000000000000000000" pitchFamily="2" charset="2"/>
              <a:buChar char="Ø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содействие процессу формирования правового государства в Российской Федерации;</a:t>
            </a:r>
          </a:p>
          <a:p>
            <a:pPr marL="285750" lvl="0" indent="-285750" algn="just">
              <a:buFont typeface="Wingdings" panose="05000000000000000000" pitchFamily="2" charset="2"/>
              <a:buChar char="Ø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содействие развитию правового обеспечения внешней торговли товарами и услугами в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РФ;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 algn="just">
              <a:buFont typeface="Wingdings" panose="05000000000000000000" pitchFamily="2" charset="2"/>
              <a:buChar char="Ø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содействие повышению престижа юридической профессии в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РФ,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воспитание юристов, оказывающих юридическую помощь в сфере таможенных отношений и внешнеэкономической деятельности, в духе неукоснительного соблюдения положений закона, норм профессиональной этики;</a:t>
            </a:r>
          </a:p>
          <a:p>
            <a:pPr marL="285750" lvl="0" indent="-285750" algn="just">
              <a:buFont typeface="Wingdings" panose="05000000000000000000" pitchFamily="2" charset="2"/>
              <a:buChar char="Ø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содействие созданию условий для активной профессиональной и общественной деятельности своих членов;</a:t>
            </a:r>
          </a:p>
          <a:p>
            <a:pPr marL="285750" lvl="0" indent="-285750" algn="just">
              <a:buFont typeface="Wingdings" panose="05000000000000000000" pitchFamily="2" charset="2"/>
              <a:buChar char="Ø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содействие укреплению правовой основы деятельности юристов, оказывающих юридическую помощь в сфере таможенных отношений и внешнеэкономической деятельности, их социально-правовой защищенности;</a:t>
            </a:r>
          </a:p>
          <a:p>
            <a:pPr marL="285750" lvl="0" indent="-285750" algn="just">
              <a:buFont typeface="Wingdings" panose="05000000000000000000" pitchFamily="2" charset="2"/>
              <a:buChar char="Ø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привлечение юридической общественности, задействованной в сфере таможенных отношений и внешнеэкономической деятельности, к участию в правовых, гуманитарных и иных проектах и программах;</a:t>
            </a:r>
          </a:p>
          <a:p>
            <a:pPr marL="285750" lvl="0" indent="-285750" algn="just">
              <a:buFont typeface="Wingdings" panose="05000000000000000000" pitchFamily="2" charset="2"/>
              <a:buChar char="Ø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содействие реализации гуманных и миролюбивых инициатив общественных и государственных организаций в сфере таможенных отношений и внешнеэкономической деятельности, проектов и программ международного и национального развития;</a:t>
            </a:r>
          </a:p>
          <a:p>
            <a:pPr marL="285750" lvl="0" indent="-285750" algn="just">
              <a:buFont typeface="Wingdings" panose="05000000000000000000" pitchFamily="2" charset="2"/>
              <a:buChar char="Ø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всестороннего сотрудничества между юристами, оказывающими юридическую помощь в сфере таможенных отношений и внешнеэкономической деятельности, содействие укреплению связи между юридической наукой, образованием и практикой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200" b="1" dirty="0" smtClean="0">
              <a:latin typeface="+mj-lt"/>
            </a:endParaRPr>
          </a:p>
          <a:p>
            <a:pPr marL="171450" indent="-171450">
              <a:buFont typeface="Wingdings" panose="05000000000000000000" pitchFamily="2" charset="2"/>
              <a:buChar char="Ø"/>
            </a:pPr>
            <a:endParaRPr lang="ru-RU" sz="12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1584416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920286" y="836712"/>
            <a:ext cx="6944166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200" b="1" dirty="0" smtClean="0"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ea typeface="+mj-ea"/>
              <a:cs typeface="+mj-cs"/>
            </a:endParaRPr>
          </a:p>
          <a:p>
            <a:pPr algn="ctr"/>
            <a:endParaRPr lang="ru-RU" sz="2200" b="1" dirty="0"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ea typeface="+mj-ea"/>
              <a:cs typeface="+mj-cs"/>
            </a:endParaRPr>
          </a:p>
          <a:p>
            <a:pPr algn="ctr"/>
            <a:endParaRPr lang="ru-RU" sz="2200" b="1" dirty="0" smtClean="0"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ea typeface="+mj-ea"/>
              <a:cs typeface="+mj-cs"/>
            </a:endParaRPr>
          </a:p>
          <a:p>
            <a:pPr algn="ctr"/>
            <a:endParaRPr lang="ru-RU" sz="2200" b="1" dirty="0"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ea typeface="+mj-ea"/>
              <a:cs typeface="+mj-cs"/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611560" y="836712"/>
            <a:ext cx="7488832" cy="4802088"/>
          </a:xfrm>
        </p:spPr>
        <p:txBody>
          <a:bodyPr>
            <a:normAutofit/>
          </a:bodyPr>
          <a:lstStyle/>
          <a:p>
            <a:pPr algn="r"/>
            <a:endParaRPr lang="ru-RU" dirty="0" smtClean="0">
              <a:solidFill>
                <a:schemeClr val="tx1"/>
              </a:solidFill>
            </a:endParaRPr>
          </a:p>
          <a:p>
            <a:pPr algn="r"/>
            <a:endParaRPr lang="ru-RU" dirty="0" smtClean="0">
              <a:solidFill>
                <a:schemeClr val="tx1"/>
              </a:solidFill>
            </a:endParaRPr>
          </a:p>
          <a:p>
            <a:pPr algn="r"/>
            <a:endParaRPr lang="ru-RU" sz="2900" dirty="0" smtClean="0">
              <a:solidFill>
                <a:schemeClr val="tx1"/>
              </a:solidFill>
            </a:endParaRPr>
          </a:p>
          <a:p>
            <a:pPr algn="r"/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323528" y="116632"/>
            <a:ext cx="8568952" cy="67480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2F2B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 ДЕЯТЕЛЬНОСТИ: </a:t>
            </a:r>
          </a:p>
          <a:p>
            <a:pPr algn="ctr"/>
            <a:endParaRPr lang="ru-RU" sz="1600" dirty="0">
              <a:solidFill>
                <a:srgbClr val="2F2B2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 algn="just">
              <a:buFont typeface="Wingdings" panose="05000000000000000000" pitchFamily="2" charset="2"/>
              <a:buChar char="Ø"/>
            </a:pPr>
            <a:r>
              <a:rPr lang="ru-RU" sz="1550" dirty="0">
                <a:solidFill>
                  <a:srgbClr val="2F2B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взаимодействие с государственными органами, общественными объединениями, международными правительственными и неправительственными организациями по вопросам, связанным с таможенными отношениями;</a:t>
            </a:r>
          </a:p>
          <a:p>
            <a:pPr marL="285750" lvl="0" indent="-285750" algn="just">
              <a:buFont typeface="Wingdings" panose="05000000000000000000" pitchFamily="2" charset="2"/>
              <a:buChar char="Ø"/>
            </a:pPr>
            <a:r>
              <a:rPr lang="ru-RU" sz="1550" dirty="0">
                <a:solidFill>
                  <a:srgbClr val="2F2B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самостоятельное или совместное с государственными органами, общественными организациями проведение конгрессов, конференций, семинаров, круглых столов, дискуссий по вопросам, связанным с таможенными отношениями;</a:t>
            </a:r>
          </a:p>
          <a:p>
            <a:pPr marL="285750" lvl="0" indent="-285750" algn="just">
              <a:buFont typeface="Wingdings" panose="05000000000000000000" pitchFamily="2" charset="2"/>
              <a:buChar char="Ø"/>
            </a:pPr>
            <a:r>
              <a:rPr lang="ru-RU" sz="1550" dirty="0">
                <a:solidFill>
                  <a:srgbClr val="2F2B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обмен профессиональным опытом, рассмотрение актуальных проблем развития законодательства, регулирующего таможенные отношения, анализ практики его применения;</a:t>
            </a:r>
          </a:p>
          <a:p>
            <a:pPr marL="285750" lvl="0" indent="-285750" algn="just">
              <a:buFont typeface="Wingdings" panose="05000000000000000000" pitchFamily="2" charset="2"/>
              <a:buChar char="Ø"/>
            </a:pPr>
            <a:r>
              <a:rPr lang="ru-RU" sz="1550" dirty="0">
                <a:solidFill>
                  <a:srgbClr val="2F2B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рассмотрение и подготовка предложений о принятии, изменении, дополнении или отмене законодательных и иных нормативных правовых актов, регулирующих таможенные отношения;</a:t>
            </a:r>
          </a:p>
          <a:p>
            <a:pPr marL="285750" lvl="0" indent="-285750" algn="just">
              <a:buFont typeface="Wingdings" panose="05000000000000000000" pitchFamily="2" charset="2"/>
              <a:buChar char="Ø"/>
            </a:pPr>
            <a:r>
              <a:rPr lang="ru-RU" sz="1550" dirty="0">
                <a:solidFill>
                  <a:srgbClr val="2F2B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осуществление научной разработки программ и экспертизы инициатив, проектов федеральных законов и иных нормативных правовых актов, связанных с таможенными отношениями;</a:t>
            </a:r>
          </a:p>
          <a:p>
            <a:pPr marL="285750" lvl="0" indent="-285750" algn="just">
              <a:buFont typeface="Wingdings" panose="05000000000000000000" pitchFamily="2" charset="2"/>
              <a:buChar char="Ø"/>
            </a:pPr>
            <a:r>
              <a:rPr lang="ru-RU" sz="1550" dirty="0">
                <a:solidFill>
                  <a:srgbClr val="2F2B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выработка рекомендаций по вопросам применения законодательных и иных нормативных правовых актов, регулирующих таможенные отношения;</a:t>
            </a:r>
          </a:p>
          <a:p>
            <a:pPr marL="285750" lvl="0" indent="-285750" algn="just">
              <a:buFont typeface="Wingdings" panose="05000000000000000000" pitchFamily="2" charset="2"/>
              <a:buChar char="Ø"/>
            </a:pPr>
            <a:r>
              <a:rPr lang="ru-RU" sz="1550" dirty="0">
                <a:solidFill>
                  <a:srgbClr val="2F2B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выработка научно обоснованных рекомендаций по проблемным вопросам обеспечения защиты прав и интересов участников внешнеэкономической деятельности, а также защиты прав, свобод и законных интересов граждан, участвующих в таможенных отношениях, их доступа к правосудию;</a:t>
            </a:r>
          </a:p>
          <a:p>
            <a:pPr marL="285750" lvl="0" indent="-285750" algn="just">
              <a:buFont typeface="Wingdings" panose="05000000000000000000" pitchFamily="2" charset="2"/>
              <a:buChar char="Ø"/>
            </a:pPr>
            <a:r>
              <a:rPr lang="ru-RU" sz="1550" dirty="0">
                <a:solidFill>
                  <a:srgbClr val="2F2B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осуществление просветительской деятельности в целях повышения квалификации юристов, оказывающих юридическую помощь в таможенной сфере;</a:t>
            </a:r>
          </a:p>
          <a:p>
            <a:pPr marL="285750" lvl="0" indent="-285750" algn="just">
              <a:buFont typeface="Wingdings" panose="05000000000000000000" pitchFamily="2" charset="2"/>
              <a:buChar char="Ø"/>
            </a:pPr>
            <a:r>
              <a:rPr lang="ru-RU" sz="1550" dirty="0">
                <a:solidFill>
                  <a:srgbClr val="2F2B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изучение и распространение опыта различных стран в области таможенного права;</a:t>
            </a:r>
          </a:p>
          <a:p>
            <a:pPr marL="285750" lvl="0" indent="-285750" algn="just">
              <a:buFont typeface="Wingdings" panose="05000000000000000000" pitchFamily="2" charset="2"/>
              <a:buChar char="Ø"/>
            </a:pPr>
            <a:r>
              <a:rPr lang="ru-RU" sz="1550" dirty="0">
                <a:solidFill>
                  <a:srgbClr val="2F2B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оказание информационной, консультативной и организационной помощи членам Ассоциации;</a:t>
            </a:r>
          </a:p>
          <a:p>
            <a:pPr marL="285750" lvl="0" indent="-285750" algn="just">
              <a:buFont typeface="Wingdings" panose="05000000000000000000" pitchFamily="2" charset="2"/>
              <a:buChar char="Ø"/>
            </a:pPr>
            <a:r>
              <a:rPr lang="ru-RU" sz="1550" dirty="0">
                <a:solidFill>
                  <a:srgbClr val="2F2B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осуществление информационной деятельности в электронных и печатных средствах массовой информации и информационных </a:t>
            </a:r>
            <a:r>
              <a:rPr lang="ru-RU" sz="1550" dirty="0" smtClean="0">
                <a:solidFill>
                  <a:srgbClr val="2F2B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сетях</a:t>
            </a:r>
            <a:r>
              <a:rPr lang="en-US" sz="1550" dirty="0" smtClean="0">
                <a:solidFill>
                  <a:srgbClr val="2F2B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1550" dirty="0">
              <a:solidFill>
                <a:srgbClr val="2F2B2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ru-RU" sz="1550" dirty="0" smtClean="0">
                <a:solidFill>
                  <a:srgbClr val="2F2B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и др.</a:t>
            </a:r>
            <a:endParaRPr lang="ru-RU" sz="13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9673074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920286" y="836712"/>
            <a:ext cx="6944166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200" b="1" dirty="0" smtClean="0"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ea typeface="+mj-ea"/>
              <a:cs typeface="+mj-cs"/>
            </a:endParaRPr>
          </a:p>
          <a:p>
            <a:pPr algn="ctr"/>
            <a:endParaRPr lang="ru-RU" sz="2200" b="1" dirty="0"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ea typeface="+mj-ea"/>
              <a:cs typeface="+mj-cs"/>
            </a:endParaRPr>
          </a:p>
          <a:p>
            <a:pPr algn="ctr"/>
            <a:endParaRPr lang="ru-RU" sz="2200" b="1" dirty="0" smtClean="0"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ea typeface="+mj-ea"/>
              <a:cs typeface="+mj-cs"/>
            </a:endParaRPr>
          </a:p>
          <a:p>
            <a:pPr algn="ctr"/>
            <a:endParaRPr lang="ru-RU" sz="2200" b="1" dirty="0"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ea typeface="+mj-ea"/>
              <a:cs typeface="+mj-cs"/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611560" y="836712"/>
            <a:ext cx="7488832" cy="4802088"/>
          </a:xfrm>
        </p:spPr>
        <p:txBody>
          <a:bodyPr>
            <a:normAutofit/>
          </a:bodyPr>
          <a:lstStyle/>
          <a:p>
            <a:pPr algn="r"/>
            <a:endParaRPr lang="ru-RU" dirty="0" smtClean="0">
              <a:solidFill>
                <a:schemeClr val="tx1"/>
              </a:solidFill>
            </a:endParaRPr>
          </a:p>
          <a:p>
            <a:pPr algn="r"/>
            <a:endParaRPr lang="ru-RU" dirty="0" smtClean="0">
              <a:solidFill>
                <a:schemeClr val="tx1"/>
              </a:solidFill>
            </a:endParaRPr>
          </a:p>
          <a:p>
            <a:pPr algn="r"/>
            <a:endParaRPr lang="ru-RU" sz="2900" dirty="0" smtClean="0">
              <a:solidFill>
                <a:schemeClr val="tx1"/>
              </a:solidFill>
            </a:endParaRPr>
          </a:p>
          <a:p>
            <a:pPr algn="r"/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311776" y="35144"/>
            <a:ext cx="8580704" cy="69557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2F2B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АССОЦИАЦИЯ ВПРАВЕ</a:t>
            </a:r>
          </a:p>
          <a:p>
            <a:pPr algn="ctr"/>
            <a:r>
              <a:rPr lang="ru-RU" sz="1600" b="1" dirty="0" smtClean="0">
                <a:solidFill>
                  <a:srgbClr val="2F2B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осуществлять </a:t>
            </a:r>
            <a:r>
              <a:rPr lang="ru-RU" sz="1600" b="1" dirty="0">
                <a:solidFill>
                  <a:srgbClr val="2F2B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следующие виды деятельности при условии их соответствия целям создания и деятельности Ассоциации, предусмотренным </a:t>
            </a:r>
            <a:r>
              <a:rPr lang="ru-RU" sz="1600" b="1" dirty="0" smtClean="0">
                <a:solidFill>
                  <a:srgbClr val="2F2B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Уставом:</a:t>
            </a:r>
          </a:p>
          <a:p>
            <a:pPr algn="ctr"/>
            <a:endParaRPr lang="ru-RU" sz="1600" dirty="0">
              <a:solidFill>
                <a:srgbClr val="2F2B2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 algn="just">
              <a:buFont typeface="Wingdings" panose="05000000000000000000" pitchFamily="2" charset="2"/>
              <a:buChar char="Ø"/>
            </a:pPr>
            <a:r>
              <a:rPr lang="ru-RU" sz="1600" dirty="0">
                <a:solidFill>
                  <a:srgbClr val="2F2B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тренингов, семинаров, стажировок, экскурсий, сборов, направленных на достижение цели создания Ассоциации;</a:t>
            </a:r>
          </a:p>
          <a:p>
            <a:pPr marL="285750" lvl="0" indent="-285750" algn="just">
              <a:buFont typeface="Wingdings" panose="05000000000000000000" pitchFamily="2" charset="2"/>
              <a:buChar char="Ø"/>
            </a:pPr>
            <a:r>
              <a:rPr lang="ru-RU" sz="1600" dirty="0">
                <a:solidFill>
                  <a:srgbClr val="2F2B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постоянной связи и координации взаимодействия членов Ассоциации, а также её структурных подразделений;</a:t>
            </a:r>
          </a:p>
          <a:p>
            <a:pPr marL="285750" lvl="0" indent="-285750" algn="just">
              <a:buFont typeface="Wingdings" panose="05000000000000000000" pitchFamily="2" charset="2"/>
              <a:buChar char="Ø"/>
            </a:pPr>
            <a:r>
              <a:rPr lang="ru-RU" sz="1600" dirty="0">
                <a:solidFill>
                  <a:srgbClr val="2F2B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оказание помощи и поддержки членам Ассоциации;</a:t>
            </a:r>
          </a:p>
          <a:p>
            <a:pPr marL="285750" lvl="0" indent="-285750" algn="just">
              <a:buFont typeface="Wingdings" panose="05000000000000000000" pitchFamily="2" charset="2"/>
              <a:buChar char="Ø"/>
            </a:pPr>
            <a:r>
              <a:rPr lang="ru-RU" sz="1600" dirty="0">
                <a:solidFill>
                  <a:srgbClr val="2F2B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выступление с инициативами по вопросам, касающимся деятельности Ассоциации, внесение соответствующих предложений в органы государственной власти;</a:t>
            </a:r>
          </a:p>
          <a:p>
            <a:pPr marL="285750" lvl="0" indent="-285750" algn="just">
              <a:buFont typeface="Wingdings" panose="05000000000000000000" pitchFamily="2" charset="2"/>
              <a:buChar char="Ø"/>
            </a:pPr>
            <a:r>
              <a:rPr lang="ru-RU" sz="1600" dirty="0">
                <a:solidFill>
                  <a:srgbClr val="2F2B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принятие участия в разработке и осуществление независимой общественной экспертизы законодательных и иных нормативно-правовых актов;</a:t>
            </a:r>
          </a:p>
          <a:p>
            <a:pPr marL="285750" lvl="0" indent="-285750" algn="just">
              <a:buFont typeface="Wingdings" panose="05000000000000000000" pitchFamily="2" charset="2"/>
              <a:buChar char="Ø"/>
            </a:pPr>
            <a:r>
              <a:rPr lang="ru-RU" sz="1600" dirty="0">
                <a:solidFill>
                  <a:srgbClr val="2F2B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осуществление просветительской деятельности;</a:t>
            </a:r>
          </a:p>
          <a:p>
            <a:pPr marL="285750" lvl="0" indent="-285750" algn="just">
              <a:buFont typeface="Wingdings" panose="05000000000000000000" pitchFamily="2" charset="2"/>
              <a:buChar char="Ø"/>
            </a:pPr>
            <a:r>
              <a:rPr lang="ru-RU" sz="1600" dirty="0">
                <a:solidFill>
                  <a:srgbClr val="2F2B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взаимодействие с другими некоммерческими/общественными организациями;</a:t>
            </a:r>
          </a:p>
          <a:p>
            <a:pPr marL="285750" lvl="0" indent="-285750" algn="just">
              <a:buFont typeface="Wingdings" panose="05000000000000000000" pitchFamily="2" charset="2"/>
              <a:buChar char="Ø"/>
            </a:pPr>
            <a:r>
              <a:rPr lang="ru-RU" sz="1600" dirty="0">
                <a:solidFill>
                  <a:srgbClr val="2F2B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осуществление аналитической и информационной деятельности;</a:t>
            </a:r>
          </a:p>
          <a:p>
            <a:pPr marL="285750" lvl="0" indent="-285750" algn="just">
              <a:buFont typeface="Wingdings" panose="05000000000000000000" pitchFamily="2" charset="2"/>
              <a:buChar char="Ø"/>
            </a:pPr>
            <a:r>
              <a:rPr lang="ru-RU" sz="1600" dirty="0">
                <a:solidFill>
                  <a:srgbClr val="2F2B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осуществление благотворительной деятельности в соответствии с законодательством </a:t>
            </a:r>
            <a:r>
              <a:rPr lang="ru-RU" sz="1600" dirty="0" smtClean="0">
                <a:solidFill>
                  <a:srgbClr val="2F2B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РФ;</a:t>
            </a:r>
            <a:endParaRPr lang="ru-RU" sz="1600" dirty="0">
              <a:solidFill>
                <a:srgbClr val="2F2B2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 algn="just">
              <a:buFont typeface="Wingdings" panose="05000000000000000000" pitchFamily="2" charset="2"/>
              <a:buChar char="Ø"/>
            </a:pPr>
            <a:r>
              <a:rPr lang="ru-RU" sz="1600" dirty="0">
                <a:solidFill>
                  <a:srgbClr val="2F2B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сотрудничество с коммерческими и некоммерческими организациями, органами законодательной и исполнительной власти, зарубежными и международными организациями и иными юридическими и физическими лицами;</a:t>
            </a:r>
          </a:p>
          <a:p>
            <a:pPr marL="285750" lvl="0" indent="-285750" algn="just">
              <a:buFont typeface="Wingdings" panose="05000000000000000000" pitchFamily="2" charset="2"/>
              <a:buChar char="Ø"/>
            </a:pPr>
            <a:r>
              <a:rPr lang="ru-RU" sz="1600" dirty="0">
                <a:solidFill>
                  <a:srgbClr val="2F2B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учреждение </a:t>
            </a:r>
            <a:r>
              <a:rPr lang="ru-RU" sz="1600" dirty="0" smtClean="0">
                <a:solidFill>
                  <a:srgbClr val="2F2B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СМИ, </a:t>
            </a:r>
            <a:r>
              <a:rPr lang="ru-RU" sz="1600" dirty="0">
                <a:solidFill>
                  <a:srgbClr val="2F2B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издание и реализация книг, журналов, газет, брошюр и аналогичных изданий в печатном и электронном видах;</a:t>
            </a:r>
          </a:p>
          <a:p>
            <a:pPr marL="285750" lvl="0" indent="-285750" algn="just">
              <a:buFont typeface="Wingdings" panose="05000000000000000000" pitchFamily="2" charset="2"/>
              <a:buChar char="Ø"/>
            </a:pPr>
            <a:r>
              <a:rPr lang="ru-RU" sz="1600" dirty="0">
                <a:solidFill>
                  <a:srgbClr val="2F2B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оказание информационных, экспертных, аналитических, консалтинговых, методических услуг, а также услуг научно-методического характера;</a:t>
            </a:r>
          </a:p>
          <a:p>
            <a:pPr marL="285750" lvl="0" indent="-285750" algn="just">
              <a:buFont typeface="Wingdings" panose="05000000000000000000" pitchFamily="2" charset="2"/>
              <a:buChar char="Ø"/>
            </a:pPr>
            <a:r>
              <a:rPr lang="ru-RU" sz="1600" dirty="0">
                <a:solidFill>
                  <a:srgbClr val="2F2B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представление и защита прав и законных интересов своих членов, а также других граждан в органах государственной власти, органах местного самоуправления и общественных объединениях</a:t>
            </a:r>
            <a:r>
              <a:rPr lang="ru-RU" sz="1600" dirty="0" smtClean="0">
                <a:solidFill>
                  <a:srgbClr val="2F2B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4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9304390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920286" y="836712"/>
            <a:ext cx="6944166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200" b="1" dirty="0" smtClean="0"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ea typeface="+mj-ea"/>
              <a:cs typeface="+mj-cs"/>
            </a:endParaRPr>
          </a:p>
          <a:p>
            <a:pPr algn="ctr"/>
            <a:endParaRPr lang="ru-RU" sz="2200" b="1" dirty="0"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ea typeface="+mj-ea"/>
              <a:cs typeface="+mj-cs"/>
            </a:endParaRPr>
          </a:p>
          <a:p>
            <a:pPr algn="ctr"/>
            <a:endParaRPr lang="ru-RU" sz="2200" b="1" dirty="0" smtClean="0"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ea typeface="+mj-ea"/>
              <a:cs typeface="+mj-cs"/>
            </a:endParaRPr>
          </a:p>
          <a:p>
            <a:pPr algn="ctr"/>
            <a:endParaRPr lang="ru-RU" sz="2200" b="1" dirty="0"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ea typeface="+mj-ea"/>
              <a:cs typeface="+mj-cs"/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611560" y="836712"/>
            <a:ext cx="7488832" cy="4802088"/>
          </a:xfrm>
        </p:spPr>
        <p:txBody>
          <a:bodyPr>
            <a:normAutofit/>
          </a:bodyPr>
          <a:lstStyle/>
          <a:p>
            <a:pPr algn="r"/>
            <a:endParaRPr lang="ru-RU" dirty="0" smtClean="0">
              <a:solidFill>
                <a:schemeClr val="tx1"/>
              </a:solidFill>
            </a:endParaRPr>
          </a:p>
          <a:p>
            <a:pPr algn="r"/>
            <a:endParaRPr lang="ru-RU" dirty="0" smtClean="0">
              <a:solidFill>
                <a:schemeClr val="tx1"/>
              </a:solidFill>
            </a:endParaRPr>
          </a:p>
          <a:p>
            <a:pPr algn="r"/>
            <a:endParaRPr lang="ru-RU" sz="2900" dirty="0" smtClean="0">
              <a:solidFill>
                <a:schemeClr val="tx1"/>
              </a:solidFill>
            </a:endParaRPr>
          </a:p>
          <a:p>
            <a:pPr algn="r"/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539552" y="404664"/>
            <a:ext cx="7704856" cy="5878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            </a:t>
            </a:r>
          </a:p>
          <a:p>
            <a:pPr algn="ctr">
              <a:spcAft>
                <a:spcPts val="0"/>
              </a:spcAft>
            </a:pPr>
            <a:r>
              <a:rPr lang="ru-RU" sz="2000" b="1" dirty="0" smtClean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Согласно </a:t>
            </a:r>
            <a:r>
              <a:rPr lang="ru-RU" sz="2000" b="1" smtClean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Уставу для </a:t>
            </a:r>
            <a:r>
              <a:rPr lang="ru-RU" sz="2000" b="1" dirty="0" smtClean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достижения </a:t>
            </a:r>
            <a:r>
              <a:rPr lang="ru-RU" sz="2000" b="1" smtClean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уставных целей </a:t>
            </a:r>
            <a:r>
              <a:rPr lang="ru-RU" sz="2000" b="1" dirty="0" smtClean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Ассоциация в установленном порядке вправе </a:t>
            </a:r>
            <a:r>
              <a:rPr lang="ru-RU" sz="2000" b="1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заниматься следующими видами предпринимательской деятельности: </a:t>
            </a:r>
            <a:endParaRPr lang="ru-RU" sz="2000" b="1" dirty="0" smtClean="0"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endParaRPr lang="ru-RU" sz="2000" b="1" dirty="0" smtClean="0"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pPr marL="342900" indent="-342900" algn="just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2000" dirty="0" smtClean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издательской деятельностью </a:t>
            </a:r>
          </a:p>
          <a:p>
            <a:pPr marL="342900" indent="-342900" algn="just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2000" dirty="0" smtClean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деятельностью </a:t>
            </a:r>
            <a:r>
              <a:rPr lang="ru-RU" sz="20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в области </a:t>
            </a:r>
            <a:r>
              <a:rPr lang="ru-RU" sz="2000" dirty="0" smtClean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права</a:t>
            </a:r>
          </a:p>
          <a:p>
            <a:pPr marL="342900" indent="-342900" algn="just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2000" dirty="0" smtClean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консультированием </a:t>
            </a:r>
            <a:r>
              <a:rPr lang="ru-RU" sz="20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по вопросам коммерческой деятельности и </a:t>
            </a:r>
            <a:r>
              <a:rPr lang="ru-RU" sz="2000" dirty="0" smtClean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управления</a:t>
            </a:r>
          </a:p>
          <a:p>
            <a:pPr marL="342900" indent="-342900" algn="just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2000" dirty="0" smtClean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научными исследованиями </a:t>
            </a:r>
            <a:r>
              <a:rPr lang="ru-RU" sz="20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и </a:t>
            </a:r>
            <a:r>
              <a:rPr lang="ru-RU" sz="2000" dirty="0" smtClean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разработками </a:t>
            </a:r>
            <a:r>
              <a:rPr lang="ru-RU" sz="20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в области общественных и гуманитарных </a:t>
            </a:r>
            <a:r>
              <a:rPr lang="ru-RU" sz="2000" dirty="0" smtClean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наук </a:t>
            </a:r>
          </a:p>
          <a:p>
            <a:pPr marL="342900" indent="-342900" algn="just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2000" dirty="0" smtClean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деятельностью </a:t>
            </a:r>
            <a:r>
              <a:rPr lang="ru-RU" sz="20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по организации конференций и </a:t>
            </a:r>
            <a:r>
              <a:rPr lang="ru-RU" sz="2000" dirty="0" smtClean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выставок</a:t>
            </a:r>
          </a:p>
          <a:p>
            <a:pPr marL="342900" indent="-342900" algn="just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о</a:t>
            </a:r>
            <a:r>
              <a:rPr lang="ru-RU" sz="2000" dirty="0" smtClean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бразовательной  деятельностью (реализация   программ дополнительного профессионального образования)</a:t>
            </a:r>
          </a:p>
          <a:p>
            <a:pPr marL="342900" indent="-342900" algn="just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п</a:t>
            </a:r>
            <a:r>
              <a:rPr lang="ru-RU" sz="2000" dirty="0" smtClean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олиграфической деятельностью и копированием </a:t>
            </a:r>
            <a:r>
              <a:rPr lang="ru-RU" sz="20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носителей </a:t>
            </a:r>
            <a:r>
              <a:rPr lang="ru-RU" sz="2000" dirty="0" smtClean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информации</a:t>
            </a:r>
          </a:p>
          <a:p>
            <a:pPr marL="342900" indent="-342900" algn="just"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ru-RU" sz="2000" dirty="0"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6532553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11430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endParaRPr lang="ru-RU" sz="17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179249"/>
            <a:ext cx="8568952" cy="6709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соответствующих требованиям Положения «О порядке приема в члены, ведении Единого реестра членов и реализации некоторых положений Устава некоммерческой организации «Ассоциация таможенных юристов» 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граждан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России,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имеющих высшее юридическое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образование и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опыт работы в таможенной и/или внешнеэкономической сферах,  юридических лиц, осуществляющих услуги в таможенной и/или внешнеэкономической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сферах: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Ассоциация таможенных юристов – 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это возможность  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участия в ежеквартальных внутренних мероприятиях в различных формах для: обмена опытом между членами, самообразования членов; выявления актуальных проблемных правовых вопросов, возникающих в  сфере ВЭД и таможенных правоотношений; интересного 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проведения 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времени в кругу 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единомышленников.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Ассоциация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таможенных юристов – 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 возможность участия во внешних мероприятиях в различных формах, включая: взаимодействие со СМИ, в том числе аккредитованными при Ассоциации;  ведение диалога с представителями госорганов (площадка для общения); опубликование докладов/статей участников конференций в профильных журналах и/или СМИ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Ассоциация таможенных юристов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 возможность быстро найти 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профессиональных 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экспертов различных экспертных организаций, аккредитованных при Ассоциации, по многим направлениям исследований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sz="16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 продолжение см ниже - /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4133615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11430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endParaRPr lang="ru-RU" sz="17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23528" y="307484"/>
            <a:ext cx="8640960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algn="just">
              <a:buFont typeface="Wingdings" panose="05000000000000000000" pitchFamily="2" charset="2"/>
              <a:buChar char="ü"/>
            </a:pPr>
            <a:r>
              <a:rPr lang="ru-RU" b="1" dirty="0">
                <a:solidFill>
                  <a:srgbClr val="2F2B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Ассоциация таможенных юристов</a:t>
            </a:r>
            <a:r>
              <a:rPr lang="ru-RU" dirty="0">
                <a:solidFill>
                  <a:srgbClr val="2F2B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i="1" dirty="0">
                <a:solidFill>
                  <a:srgbClr val="2F2B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 возможность вхождения в рабочие группы с представителями госорганов и </a:t>
            </a:r>
            <a:r>
              <a:rPr lang="ru-RU" i="1" dirty="0" err="1">
                <a:solidFill>
                  <a:srgbClr val="2F2B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окологосударственных</a:t>
            </a:r>
            <a:r>
              <a:rPr lang="ru-RU" i="1" dirty="0">
                <a:solidFill>
                  <a:srgbClr val="2F2B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организаций. </a:t>
            </a:r>
          </a:p>
          <a:p>
            <a:pPr marL="285750" lvl="0" indent="-285750" algn="just">
              <a:buFont typeface="Wingdings" panose="05000000000000000000" pitchFamily="2" charset="2"/>
              <a:buChar char="ü"/>
            </a:pPr>
            <a:endParaRPr lang="ru-RU" b="1" dirty="0">
              <a:solidFill>
                <a:srgbClr val="2F2B2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 algn="just">
              <a:buFont typeface="Wingdings" panose="05000000000000000000" pitchFamily="2" charset="2"/>
              <a:buChar char="ü"/>
            </a:pPr>
            <a:r>
              <a:rPr lang="ru-RU" b="1" dirty="0">
                <a:solidFill>
                  <a:srgbClr val="2F2B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Ассоциация таможенных юристов</a:t>
            </a:r>
            <a:r>
              <a:rPr lang="ru-RU" dirty="0">
                <a:solidFill>
                  <a:srgbClr val="2F2B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i="1" dirty="0">
                <a:solidFill>
                  <a:srgbClr val="2F2B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 возможность взаимодействия с международными органами и организациями в сфере ВЭД.</a:t>
            </a:r>
          </a:p>
          <a:p>
            <a:pPr marL="285750" lvl="0" indent="-285750" algn="just">
              <a:buFont typeface="Wingdings" panose="05000000000000000000" pitchFamily="2" charset="2"/>
              <a:buChar char="ü"/>
            </a:pPr>
            <a:endParaRPr lang="ru-RU" dirty="0">
              <a:solidFill>
                <a:srgbClr val="2F2B2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 algn="just">
              <a:buFont typeface="Wingdings" panose="05000000000000000000" pitchFamily="2" charset="2"/>
              <a:buChar char="ü"/>
            </a:pPr>
            <a:r>
              <a:rPr lang="ru-RU" b="1" dirty="0">
                <a:solidFill>
                  <a:srgbClr val="2F2B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Ассоциация таможенных юристов</a:t>
            </a:r>
            <a:r>
              <a:rPr lang="ru-RU" dirty="0">
                <a:solidFill>
                  <a:srgbClr val="2F2B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i="1" dirty="0">
                <a:solidFill>
                  <a:srgbClr val="2F2B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 возможность участия в международных конференциях и круглых столах по обсуждению проблемных вопросов в сфере ВЭД и таможенных правоотношений.</a:t>
            </a:r>
          </a:p>
          <a:p>
            <a:pPr marL="285750" lvl="0" indent="-285750" algn="just">
              <a:buFont typeface="Wingdings" panose="05000000000000000000" pitchFamily="2" charset="2"/>
              <a:buChar char="ü"/>
            </a:pPr>
            <a:endParaRPr lang="ru-RU" dirty="0">
              <a:solidFill>
                <a:srgbClr val="2F2B2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 algn="just">
              <a:buFont typeface="Wingdings" panose="05000000000000000000" pitchFamily="2" charset="2"/>
              <a:buChar char="ü"/>
            </a:pPr>
            <a:r>
              <a:rPr lang="ru-RU" b="1" dirty="0">
                <a:solidFill>
                  <a:srgbClr val="2F2B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Ассоциация таможенных юристов</a:t>
            </a:r>
            <a:r>
              <a:rPr lang="ru-RU" dirty="0">
                <a:solidFill>
                  <a:srgbClr val="2F2B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– </a:t>
            </a:r>
            <a:r>
              <a:rPr lang="ru-RU" i="1" dirty="0">
                <a:solidFill>
                  <a:srgbClr val="2F2B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 возможность защиты прав и законных интересов как членов Ассоциации, так и третьих лиц, которым нужна юридическая помощь в сфере ВЭД.</a:t>
            </a:r>
          </a:p>
          <a:p>
            <a:pPr marL="285750" lvl="0" indent="-285750" algn="just">
              <a:buFont typeface="Wingdings" panose="05000000000000000000" pitchFamily="2" charset="2"/>
              <a:buChar char="ü"/>
            </a:pPr>
            <a:endParaRPr lang="ru-RU" dirty="0">
              <a:solidFill>
                <a:srgbClr val="2F2B2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 algn="just">
              <a:buFont typeface="Wingdings" panose="05000000000000000000" pitchFamily="2" charset="2"/>
              <a:buChar char="ü"/>
            </a:pPr>
            <a:r>
              <a:rPr lang="ru-RU" b="1" dirty="0">
                <a:solidFill>
                  <a:srgbClr val="2F2B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Ассоциация таможенных юристов</a:t>
            </a:r>
            <a:r>
              <a:rPr lang="ru-RU" dirty="0">
                <a:solidFill>
                  <a:srgbClr val="2F2B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i="1" dirty="0">
                <a:solidFill>
                  <a:srgbClr val="2F2B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 возможность общения со СМИ (комментарии в экспертами  - членами Ассоциации, участия в круглых столах со СМИ по проблемным вопросам отрасли. </a:t>
            </a:r>
          </a:p>
          <a:p>
            <a:pPr marL="285750" lvl="0" indent="-285750" algn="just">
              <a:buFont typeface="Wingdings" panose="05000000000000000000" pitchFamily="2" charset="2"/>
              <a:buChar char="ü"/>
            </a:pPr>
            <a:endParaRPr lang="ru-RU" dirty="0">
              <a:solidFill>
                <a:srgbClr val="2F2B2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 algn="just">
              <a:buFont typeface="Wingdings" panose="05000000000000000000" pitchFamily="2" charset="2"/>
              <a:buChar char="ü"/>
            </a:pPr>
            <a:r>
              <a:rPr lang="ru-RU" b="1" dirty="0">
                <a:solidFill>
                  <a:srgbClr val="2F2B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Ассоциация</a:t>
            </a:r>
            <a:r>
              <a:rPr lang="ru-RU" dirty="0">
                <a:solidFill>
                  <a:srgbClr val="2F2B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2F2B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таможенных юристов</a:t>
            </a:r>
            <a:r>
              <a:rPr lang="ru-RU" dirty="0">
                <a:solidFill>
                  <a:srgbClr val="2F2B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i="1" dirty="0">
                <a:solidFill>
                  <a:srgbClr val="2F2B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 возможность приобретения новых знаний и повышения квалификации.</a:t>
            </a:r>
          </a:p>
          <a:p>
            <a:pPr marL="285750" lvl="0" indent="-285750" algn="just">
              <a:buFont typeface="Wingdings" panose="05000000000000000000" pitchFamily="2" charset="2"/>
              <a:buChar char="ü"/>
            </a:pPr>
            <a:endParaRPr lang="ru-RU" dirty="0">
              <a:solidFill>
                <a:srgbClr val="2F2B2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 algn="just">
              <a:buFont typeface="Wingdings" panose="05000000000000000000" pitchFamily="2" charset="2"/>
              <a:buChar char="ü"/>
            </a:pPr>
            <a:r>
              <a:rPr lang="ru-RU" b="1" dirty="0">
                <a:solidFill>
                  <a:srgbClr val="2F2B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Ассоциация таможенных юристов</a:t>
            </a:r>
            <a:r>
              <a:rPr lang="ru-RU" dirty="0">
                <a:solidFill>
                  <a:srgbClr val="2F2B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>
                <a:solidFill>
                  <a:srgbClr val="2F2B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это новые возможности для реализации профессиональных способностей.</a:t>
            </a:r>
          </a:p>
        </p:txBody>
      </p:sp>
    </p:spTree>
    <p:extLst>
      <p:ext uri="{BB962C8B-B14F-4D97-AF65-F5344CB8AC3E}">
        <p14:creationId xmlns:p14="http://schemas.microsoft.com/office/powerpoint/2010/main" val="40597095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95536" y="188640"/>
            <a:ext cx="8568952" cy="6237312"/>
          </a:xfrm>
        </p:spPr>
        <p:txBody>
          <a:bodyPr>
            <a:noAutofit/>
          </a:bodyPr>
          <a:lstStyle/>
          <a:p>
            <a:pPr marL="114300" indent="0" algn="ctr">
              <a:buNone/>
            </a:pP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ПРИЕМА В ЧЛЕНЫ АССОЦИАЦИИ</a:t>
            </a:r>
          </a:p>
          <a:p>
            <a:pPr marL="114300" indent="0" algn="just">
              <a:buNone/>
            </a:pP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Членами Ассоциации могут быть юридические лица, осуществляющие услуги в таможенной и/или внешнеэкономической сферах, и граждане Российской Федерации, достигшие 18-летнего возраста, имеющие высшее юридическое образование и опыт работы в таможенной и/или внешнеэкономической сферах не менее 3 (трех) лет, а также (в исключительных случаях) граждане, имеющие опыт работы в таможенной и/или внешнеэкономической сферах не менее 3 (трех) лет, но не имеющие высшего юридического образования, разделяющие цели и задачи Ассоциации, выполняющие требования Устава Ассоциации (далее – Устав), принимающие непосредственное участие в работе Ассоциации. </a:t>
            </a:r>
          </a:p>
          <a:p>
            <a:pPr marL="114300" indent="0" algn="just">
              <a:buNone/>
            </a:pPr>
            <a:r>
              <a:rPr lang="en-US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Прием лиц в члены Ассоциации осуществляется в соответствии с Уставом Ассоциации и настоящим Положением. </a:t>
            </a:r>
            <a:endParaRPr lang="en-US" sz="16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r>
              <a:rPr lang="en-US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Членами Ассоциации не могут быть лица, признанные недееспособными или ограниченно дееспособными в установленном законодательством Российской Федерации порядке, а также имеющие непогашенную или неснятую судимость за совершение умышленного преступления. </a:t>
            </a:r>
            <a:endParaRPr lang="en-US" sz="16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r>
              <a:rPr lang="en-US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Лица, желающие вступить в Ассоциацию, направляют Заявление и Анкету по форме, установленной Положением «О порядке приема в члены, ведении Единого реестра членов и реализации некоторых положений Устава некоммерческой организации «Ассоциация таможенных юристов», связанных с формированием ее имущества», на электронную почту Ассоциации </a:t>
            </a:r>
            <a:r>
              <a:rPr lang="en-US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info-atu@bk.ru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или  лично обращаются в Ассоциацию.</a:t>
            </a:r>
          </a:p>
          <a:p>
            <a:pPr marL="114300" indent="0" algn="just">
              <a:buNone/>
            </a:pP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Заявления кандидатов  в члены Ассоциации рассматриваются уполномоченным органом Ассоциации на ближайшем заседании (периодичность заседаний  - 1 раз в квартал).</a:t>
            </a:r>
            <a:endParaRPr lang="ru-RU" sz="1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08803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95536" y="188640"/>
            <a:ext cx="8568952" cy="6237312"/>
          </a:xfrm>
        </p:spPr>
        <p:txBody>
          <a:bodyPr>
            <a:noAutofit/>
          </a:bodyPr>
          <a:lstStyle/>
          <a:p>
            <a:pPr marL="114300" indent="0" algn="ctr">
              <a:buNone/>
            </a:pP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ДОКУМЕНТЫ АССОЦИАЦИИ</a:t>
            </a:r>
          </a:p>
          <a:p>
            <a:pPr marL="114300" indent="0" algn="ctr">
              <a:buNone/>
            </a:pP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 </a:t>
            </a:r>
          </a:p>
          <a:p>
            <a:pPr marL="114300" indent="0" algn="ctr">
              <a:buNone/>
            </a:pP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см.</a:t>
            </a:r>
          </a:p>
          <a:p>
            <a:pPr marL="114300" indent="0" algn="ctr">
              <a:buNone/>
            </a:pPr>
            <a:r>
              <a:rPr lang="en-US" sz="3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</a:t>
            </a:r>
            <a:r>
              <a:rPr lang="en-US" sz="3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://</a:t>
            </a:r>
            <a:r>
              <a:rPr lang="en-US" sz="3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disk.yandex.ru/d/Pnc4kdXdePPXKg</a:t>
            </a:r>
            <a:endParaRPr lang="ru-RU" sz="36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ctr">
              <a:buNone/>
            </a:pP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ctr">
              <a:buNone/>
            </a:pPr>
            <a:endParaRPr lang="ru-RU" sz="24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ctr">
              <a:buNone/>
            </a:pP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Интересующие вопросы можно направить на</a:t>
            </a:r>
            <a:r>
              <a:rPr lang="en-US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 e-mail: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 </a:t>
            </a:r>
          </a:p>
          <a:p>
            <a:pPr marL="114300" indent="0" algn="ctr">
              <a:buNone/>
            </a:pPr>
            <a:r>
              <a:rPr lang="en-US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info-atu@bk.ru</a:t>
            </a:r>
            <a:endParaRPr lang="ru-RU" sz="2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ctr">
              <a:buNone/>
            </a:pPr>
            <a:endParaRPr lang="ru-RU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ctr">
              <a:buNone/>
            </a:pP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Будем рады видеть в наших рядах всех, кто чувствует себя нашим единомышленником и разделяет наши ценности !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3082838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1135</TotalTime>
  <Words>1300</Words>
  <Application>Microsoft Office PowerPoint</Application>
  <PresentationFormat>Экран (4:3)</PresentationFormat>
  <Paragraphs>153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Воздушный 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Лекция Таможенные процедуры переработки (2ч.)</dc:title>
  <dc:creator>User</dc:creator>
  <cp:lastModifiedBy>User</cp:lastModifiedBy>
  <cp:revision>252</cp:revision>
  <dcterms:created xsi:type="dcterms:W3CDTF">2020-09-07T22:30:52Z</dcterms:created>
  <dcterms:modified xsi:type="dcterms:W3CDTF">2024-02-11T18:54:18Z</dcterms:modified>
</cp:coreProperties>
</file>